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30275213" cy="42803763"/>
  <p:notesSz cx="20926425" cy="29818013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102A49"/>
    <a:srgbClr val="357CD3"/>
    <a:srgbClr val="183F6E"/>
    <a:srgbClr val="5390D9"/>
    <a:srgbClr val="1B467B"/>
    <a:srgbClr val="1995AD"/>
    <a:srgbClr val="003399"/>
    <a:srgbClr val="0033CC"/>
    <a:srgbClr val="1E4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94660"/>
  </p:normalViewPr>
  <p:slideViewPr>
    <p:cSldViewPr snapToGrid="0">
      <p:cViewPr>
        <p:scale>
          <a:sx n="66" d="100"/>
          <a:sy n="66" d="100"/>
        </p:scale>
        <p:origin x="-4668" y="-606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2024-06-18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2024-06-18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jpeg"/><Relationship Id="rId7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10" Type="http://schemas.openxmlformats.org/officeDocument/2006/relationships/image" Target="../media/image10.png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그림 7">
            <a:extLst>
              <a:ext uri="{FF2B5EF4-FFF2-40B4-BE49-F238E27FC236}">
                <a16:creationId xmlns:a16="http://schemas.microsoft.com/office/drawing/2014/main" id="{F135F307-71AE-060A-968E-5D1F0B6A809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0000" y="3600000"/>
            <a:ext cx="2880000" cy="2857674"/>
          </a:xfrm>
          <a:prstGeom prst="rect">
            <a:avLst/>
          </a:prstGeom>
        </p:spPr>
      </p:pic>
      <p:sp>
        <p:nvSpPr>
          <p:cNvPr id="147" name="Rectangle: Diagonal Corners Rounded 146">
            <a:extLst>
              <a:ext uri="{FF2B5EF4-FFF2-40B4-BE49-F238E27FC236}">
                <a16:creationId xmlns:a16="http://schemas.microsoft.com/office/drawing/2014/main" id="{7612AAE2-8370-3594-CC1B-5838C53F22F8}"/>
              </a:ext>
            </a:extLst>
          </p:cNvPr>
          <p:cNvSpPr/>
          <p:nvPr/>
        </p:nvSpPr>
        <p:spPr>
          <a:xfrm flipV="1">
            <a:off x="72000" y="38340000"/>
            <a:ext cx="30096000" cy="2592000"/>
          </a:xfrm>
          <a:prstGeom prst="round2DiagRect">
            <a:avLst>
              <a:gd name="adj1" fmla="val 10599"/>
              <a:gd name="adj2" fmla="val 0"/>
            </a:avLst>
          </a:prstGeom>
          <a:solidFill>
            <a:schemeClr val="bg1"/>
          </a:solidFill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S"/>
          </a:p>
        </p:txBody>
      </p:sp>
      <p:sp>
        <p:nvSpPr>
          <p:cNvPr id="148" name="Rectangle: Single Corner Rounded 147">
            <a:extLst>
              <a:ext uri="{FF2B5EF4-FFF2-40B4-BE49-F238E27FC236}">
                <a16:creationId xmlns:a16="http://schemas.microsoft.com/office/drawing/2014/main" id="{C83377CF-8950-6290-7E56-B1045419AB29}"/>
              </a:ext>
            </a:extLst>
          </p:cNvPr>
          <p:cNvSpPr/>
          <p:nvPr/>
        </p:nvSpPr>
        <p:spPr>
          <a:xfrm>
            <a:off x="72000" y="37404000"/>
            <a:ext cx="11520000" cy="900000"/>
          </a:xfrm>
          <a:prstGeom prst="round1Rect">
            <a:avLst>
              <a:gd name="adj" fmla="val 47711"/>
            </a:avLst>
          </a:prstGeom>
          <a:solidFill>
            <a:srgbClr val="102A49"/>
          </a:solidFill>
          <a:ln w="63500">
            <a:solidFill>
              <a:srgbClr val="10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A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: Diagonal Corners Rounded 115">
            <a:extLst>
              <a:ext uri="{FF2B5EF4-FFF2-40B4-BE49-F238E27FC236}">
                <a16:creationId xmlns:a16="http://schemas.microsoft.com/office/drawing/2014/main" id="{75BABF30-9983-6F16-99E1-69ED8C03B25C}"/>
              </a:ext>
            </a:extLst>
          </p:cNvPr>
          <p:cNvSpPr/>
          <p:nvPr/>
        </p:nvSpPr>
        <p:spPr>
          <a:xfrm flipV="1">
            <a:off x="15121097" y="28116000"/>
            <a:ext cx="15048000" cy="9072000"/>
          </a:xfrm>
          <a:prstGeom prst="round2DiagRect">
            <a:avLst>
              <a:gd name="adj1" fmla="val 5745"/>
              <a:gd name="adj2" fmla="val 0"/>
            </a:avLst>
          </a:prstGeom>
          <a:solidFill>
            <a:schemeClr val="bg1"/>
          </a:solidFill>
          <a:ln w="63500">
            <a:solidFill>
              <a:srgbClr val="10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S"/>
          </a:p>
        </p:txBody>
      </p:sp>
      <p:sp>
        <p:nvSpPr>
          <p:cNvPr id="118" name="Rectangle: Diagonal Corners Rounded 117">
            <a:extLst>
              <a:ext uri="{FF2B5EF4-FFF2-40B4-BE49-F238E27FC236}">
                <a16:creationId xmlns:a16="http://schemas.microsoft.com/office/drawing/2014/main" id="{C560ABBF-D1CD-C733-C44D-8C448CE40A84}"/>
              </a:ext>
            </a:extLst>
          </p:cNvPr>
          <p:cNvSpPr/>
          <p:nvPr/>
        </p:nvSpPr>
        <p:spPr>
          <a:xfrm flipV="1">
            <a:off x="72000" y="28116000"/>
            <a:ext cx="14868000" cy="9072000"/>
          </a:xfrm>
          <a:prstGeom prst="round2DiagRect">
            <a:avLst>
              <a:gd name="adj1" fmla="val 5745"/>
              <a:gd name="adj2" fmla="val 0"/>
            </a:avLst>
          </a:prstGeom>
          <a:solidFill>
            <a:schemeClr val="bg1"/>
          </a:solidFill>
          <a:ln w="63500">
            <a:solidFill>
              <a:srgbClr val="10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S"/>
          </a:p>
        </p:txBody>
      </p:sp>
      <p:sp>
        <p:nvSpPr>
          <p:cNvPr id="91" name="Rectangle: Diagonal Corners Rounded 90">
            <a:extLst>
              <a:ext uri="{FF2B5EF4-FFF2-40B4-BE49-F238E27FC236}">
                <a16:creationId xmlns:a16="http://schemas.microsoft.com/office/drawing/2014/main" id="{C32F136F-BE2C-A6AC-6331-9578CDA79309}"/>
              </a:ext>
            </a:extLst>
          </p:cNvPr>
          <p:cNvSpPr/>
          <p:nvPr/>
        </p:nvSpPr>
        <p:spPr>
          <a:xfrm flipV="1">
            <a:off x="15121098" y="15480000"/>
            <a:ext cx="15048000" cy="11520000"/>
          </a:xfrm>
          <a:prstGeom prst="round2DiagRect">
            <a:avLst>
              <a:gd name="adj1" fmla="val 5745"/>
              <a:gd name="adj2" fmla="val 0"/>
            </a:avLst>
          </a:prstGeom>
          <a:solidFill>
            <a:schemeClr val="bg1"/>
          </a:solidFill>
          <a:ln w="63500">
            <a:solidFill>
              <a:srgbClr val="10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S"/>
          </a:p>
        </p:txBody>
      </p:sp>
      <p:sp>
        <p:nvSpPr>
          <p:cNvPr id="93" name="Rectangle: Single Corner Rounded 92">
            <a:extLst>
              <a:ext uri="{FF2B5EF4-FFF2-40B4-BE49-F238E27FC236}">
                <a16:creationId xmlns:a16="http://schemas.microsoft.com/office/drawing/2014/main" id="{A8800491-A0B1-1353-D5FE-C5078982BD2E}"/>
              </a:ext>
            </a:extLst>
          </p:cNvPr>
          <p:cNvSpPr/>
          <p:nvPr/>
        </p:nvSpPr>
        <p:spPr>
          <a:xfrm>
            <a:off x="15120000" y="14580000"/>
            <a:ext cx="11520000" cy="900000"/>
          </a:xfrm>
          <a:prstGeom prst="round1Rect">
            <a:avLst>
              <a:gd name="adj" fmla="val 47711"/>
            </a:avLst>
          </a:prstGeom>
          <a:solidFill>
            <a:srgbClr val="102A49"/>
          </a:solidFill>
          <a:ln w="63500">
            <a:solidFill>
              <a:srgbClr val="10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/>
            <a:r>
              <a:rPr lang="en-US" altLang="zh-CN" sz="4800" b="1" spc="-100" dirty="0">
                <a:solidFill>
                  <a:schemeClr val="bg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Proposed Architecture</a:t>
            </a:r>
            <a:endParaRPr lang="en-A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: Diagonal Corners Rounded 69">
            <a:extLst>
              <a:ext uri="{FF2B5EF4-FFF2-40B4-BE49-F238E27FC236}">
                <a16:creationId xmlns:a16="http://schemas.microsoft.com/office/drawing/2014/main" id="{0B16D4E2-B8AE-327D-7465-EC78C36D3CA0}"/>
              </a:ext>
            </a:extLst>
          </p:cNvPr>
          <p:cNvSpPr/>
          <p:nvPr/>
        </p:nvSpPr>
        <p:spPr>
          <a:xfrm flipV="1">
            <a:off x="72000" y="15480000"/>
            <a:ext cx="14868000" cy="11520000"/>
          </a:xfrm>
          <a:prstGeom prst="round2DiagRect">
            <a:avLst>
              <a:gd name="adj1" fmla="val 5745"/>
              <a:gd name="adj2" fmla="val 0"/>
            </a:avLst>
          </a:prstGeom>
          <a:solidFill>
            <a:schemeClr val="bg1"/>
          </a:solidFill>
          <a:ln w="63500">
            <a:solidFill>
              <a:srgbClr val="10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S"/>
          </a:p>
        </p:txBody>
      </p:sp>
      <p:sp>
        <p:nvSpPr>
          <p:cNvPr id="71" name="Rectangle: Single Corner Rounded 70">
            <a:extLst>
              <a:ext uri="{FF2B5EF4-FFF2-40B4-BE49-F238E27FC236}">
                <a16:creationId xmlns:a16="http://schemas.microsoft.com/office/drawing/2014/main" id="{ED20D72C-B312-0B90-6A62-FF19EA3220B6}"/>
              </a:ext>
            </a:extLst>
          </p:cNvPr>
          <p:cNvSpPr/>
          <p:nvPr/>
        </p:nvSpPr>
        <p:spPr>
          <a:xfrm>
            <a:off x="72000" y="14580000"/>
            <a:ext cx="11520000" cy="900000"/>
          </a:xfrm>
          <a:prstGeom prst="round1Rect">
            <a:avLst>
              <a:gd name="adj" fmla="val 47711"/>
            </a:avLst>
          </a:prstGeom>
          <a:solidFill>
            <a:srgbClr val="102A49"/>
          </a:solidFill>
          <a:ln w="63500">
            <a:solidFill>
              <a:srgbClr val="10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/>
            <a:r>
              <a:rPr lang="en-US" altLang="zh-CN" sz="4800" b="1" spc="-100" dirty="0">
                <a:solidFill>
                  <a:schemeClr val="bg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Conventional Architecture</a:t>
            </a:r>
            <a:endParaRPr lang="en-A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68A9BA67-A74F-C9CD-E377-115FE7DBBFA6}"/>
              </a:ext>
            </a:extLst>
          </p:cNvPr>
          <p:cNvSpPr/>
          <p:nvPr/>
        </p:nvSpPr>
        <p:spPr>
          <a:xfrm flipV="1">
            <a:off x="72000" y="8415996"/>
            <a:ext cx="30096000" cy="5965308"/>
          </a:xfrm>
          <a:prstGeom prst="round2DiagRect">
            <a:avLst>
              <a:gd name="adj1" fmla="val 10599"/>
              <a:gd name="adj2" fmla="val 0"/>
            </a:avLst>
          </a:prstGeom>
          <a:solidFill>
            <a:schemeClr val="bg1"/>
          </a:solidFill>
          <a:ln w="63500">
            <a:solidFill>
              <a:srgbClr val="10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8432944-C524-48D9-8E8D-CB741721BB56}"/>
              </a:ext>
            </a:extLst>
          </p:cNvPr>
          <p:cNvSpPr/>
          <p:nvPr/>
        </p:nvSpPr>
        <p:spPr>
          <a:xfrm>
            <a:off x="0" y="3564000"/>
            <a:ext cx="30240000" cy="194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6000" b="1" dirty="0">
                <a:ln w="28575">
                  <a:noFill/>
                  <a:prstDash val="dash"/>
                </a:ln>
                <a:latin typeface="Arial" panose="020B0604020202020204" pitchFamily="34" charset="0"/>
                <a:cs typeface="Arial" panose="020B0604020202020204" pitchFamily="34" charset="0"/>
              </a:rPr>
              <a:t>Compact CTR-DRBG Implementation </a:t>
            </a:r>
          </a:p>
          <a:p>
            <a:pPr algn="ctr"/>
            <a:r>
              <a:rPr lang="en-US" altLang="ko-KR" sz="6000" b="1" dirty="0">
                <a:ln w="28575">
                  <a:noFill/>
                  <a:prstDash val="dash"/>
                </a:ln>
                <a:latin typeface="Arial" panose="020B0604020202020204" pitchFamily="34" charset="0"/>
                <a:cs typeface="Arial" panose="020B0604020202020204" pitchFamily="34" charset="0"/>
              </a:rPr>
              <a:t>Through Feedback Techniques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31BF6AA-EC4E-4055-BBDE-6165905E3408}"/>
              </a:ext>
            </a:extLst>
          </p:cNvPr>
          <p:cNvSpPr/>
          <p:nvPr/>
        </p:nvSpPr>
        <p:spPr>
          <a:xfrm>
            <a:off x="4284000" y="5760000"/>
            <a:ext cx="21852000" cy="144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>
                <a:ln w="28575">
                  <a:noFill/>
                  <a:prstDash val="dash"/>
                </a:ln>
                <a:latin typeface="Arial" panose="020B0604020202020204" pitchFamily="34" charset="0"/>
                <a:cs typeface="Arial" panose="020B0604020202020204" pitchFamily="34" charset="0"/>
              </a:rPr>
              <a:t>Van Khanh Pham, Chi Trung Ngo, Sang Tran, Ji-Woo Choi and Jong-Phil Hong</a:t>
            </a:r>
            <a:br>
              <a:rPr lang="en-US" altLang="ko-KR" sz="4400" b="1" dirty="0">
                <a:ln w="28575">
                  <a:noFill/>
                  <a:prstDash val="dash"/>
                </a:ln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4400" b="1" dirty="0">
                <a:ln w="28575">
                  <a:noFill/>
                  <a:prstDash val="dash"/>
                </a:ln>
                <a:latin typeface="Arial" panose="020B0604020202020204" pitchFamily="34" charset="0"/>
                <a:cs typeface="Arial" panose="020B0604020202020204" pitchFamily="34" charset="0"/>
              </a:rPr>
              <a:t>School of Electrical Engineering, Chungbuk National University</a:t>
            </a:r>
            <a:endParaRPr lang="ko-KR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5F57D2-25C1-47C2-B8E5-CAA1315A6F14}"/>
              </a:ext>
            </a:extLst>
          </p:cNvPr>
          <p:cNvSpPr txBox="1"/>
          <p:nvPr/>
        </p:nvSpPr>
        <p:spPr>
          <a:xfrm>
            <a:off x="360000" y="8640000"/>
            <a:ext cx="14400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The Counter Mode Deterministic Random Bit Generator (CTR-DRBG) is a cryptographic pseudorandom bit generator</a:t>
            </a:r>
          </a:p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The CTR-DRBG is applied in secure communication protocols, data encryption, and random number generation</a:t>
            </a:r>
          </a:p>
          <a:p>
            <a:pPr marL="571500" indent="-5715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The CTR-DRBG can be utilized as a post-processing method to enhance randomness of True Random Number Generators (TRNGs)</a:t>
            </a:r>
          </a:p>
          <a:p>
            <a:pPr marL="571500" indent="-5715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The CTR-DRBG function based on block cipher as Advanced Encryption Standard (AES)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F9EA389-A772-4562-9643-E29FAA7AA083}"/>
              </a:ext>
            </a:extLst>
          </p:cNvPr>
          <p:cNvSpPr txBox="1"/>
          <p:nvPr/>
        </p:nvSpPr>
        <p:spPr>
          <a:xfrm>
            <a:off x="15480000" y="22104000"/>
            <a:ext cx="14400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000" indent="-5760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Operation relies on </a:t>
            </a:r>
            <a:r>
              <a:rPr lang="en-US" altLang="ko-K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single AES block</a:t>
            </a:r>
          </a:p>
          <a:p>
            <a:pPr marL="576000" indent="-5760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altLang="ko-K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feedback architecture</a:t>
            </a:r>
          </a:p>
          <a:p>
            <a:pPr marL="576000" indent="-5760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A counter block keeps track of the iteration time of 256-bit AES</a:t>
            </a:r>
          </a:p>
          <a:p>
            <a:pPr marL="576000" indent="-5760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The constant value </a:t>
            </a:r>
            <a:r>
              <a:rPr lang="en-US" altLang="ko-KR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 is employed to determine the number of iterations of  AES to generate </a:t>
            </a:r>
            <a:r>
              <a:rPr lang="en-US" altLang="ko-KR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IV_out</a:t>
            </a:r>
            <a:r>
              <a:rPr lang="en-US" altLang="ko-KR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ko-KR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Key_out</a:t>
            </a:r>
            <a:endParaRPr lang="en-US" altLang="ko-KR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000" indent="-5760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ko-KR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Sel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 signal determines whether the </a:t>
            </a:r>
            <a:r>
              <a:rPr lang="en-US" altLang="ko-KR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Data_finish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 is stored in the temporary register or the output register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DB9D6B9-E1F1-4FB4-B242-B2D86DBABE84}"/>
              </a:ext>
            </a:extLst>
          </p:cNvPr>
          <p:cNvSpPr txBox="1"/>
          <p:nvPr/>
        </p:nvSpPr>
        <p:spPr>
          <a:xfrm>
            <a:off x="360000" y="33552000"/>
            <a:ext cx="8040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4. Timing diagram of the proposed architecture</a:t>
            </a:r>
            <a:endParaRPr lang="ko-KR" altLang="en-US" sz="36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표 5">
            <a:extLst>
              <a:ext uri="{FF2B5EF4-FFF2-40B4-BE49-F238E27FC236}">
                <a16:creationId xmlns:a16="http://schemas.microsoft.com/office/drawing/2014/main" id="{C413702F-E3DE-4604-B340-1FA7A5B50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761620"/>
              </p:ext>
            </p:extLst>
          </p:nvPr>
        </p:nvGraphicFramePr>
        <p:xfrm>
          <a:off x="15660000" y="28440000"/>
          <a:ext cx="9036000" cy="48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000">
                  <a:extLst>
                    <a:ext uri="{9D8B030D-6E8A-4147-A177-3AD203B41FA5}">
                      <a16:colId xmlns:a16="http://schemas.microsoft.com/office/drawing/2014/main" val="1259204671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87979462"/>
                    </a:ext>
                  </a:extLst>
                </a:gridCol>
                <a:gridCol w="2736000">
                  <a:extLst>
                    <a:ext uri="{9D8B030D-6E8A-4147-A177-3AD203B41FA5}">
                      <a16:colId xmlns:a16="http://schemas.microsoft.com/office/drawing/2014/main" val="1239020350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o-K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E4FF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endParaRPr lang="ko-KR" sz="3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E4FF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Conventional</a:t>
                      </a:r>
                      <a:endParaRPr lang="ko-KR" sz="3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3555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CMOS Technology (nm)</a:t>
                      </a:r>
                      <a:endParaRPr lang="ko-K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altLang="ko-KR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180</a:t>
                      </a:r>
                      <a:endParaRPr lang="ko-K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altLang="ko-KR" sz="28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180</a:t>
                      </a:r>
                      <a:endParaRPr lang="ko-KR" sz="2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52506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seed length (bits)</a:t>
                      </a:r>
                      <a:endParaRPr lang="ko-K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ko-K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ko-KR" sz="2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8351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 length (bits)</a:t>
                      </a: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</a:t>
                      </a:r>
                      <a:endParaRPr lang="ko-K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altLang="ko-KR" sz="28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256</a:t>
                      </a:r>
                      <a:endParaRPr lang="ko-KR" sz="2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27706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 (MHz)</a:t>
                      </a: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ko-K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altLang="ko-KR" sz="28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125</a:t>
                      </a:r>
                      <a:endParaRPr lang="ko-KR" sz="2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0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4246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Latency (Clock cycles)</a:t>
                      </a: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  <a:endParaRPr lang="ko-K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332.5</a:t>
                      </a:r>
                      <a:endParaRPr lang="ko-KR" sz="2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44681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(GE)</a:t>
                      </a: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altLang="ko-KR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64829</a:t>
                      </a:r>
                      <a:endParaRPr lang="ko-K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154881</a:t>
                      </a:r>
                      <a:endParaRPr lang="ko-KR" sz="2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59074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altLang="ko-KR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Power (</a:t>
                      </a:r>
                      <a:r>
                        <a:rPr lang="en-US" altLang="ko-KR" sz="28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mW</a:t>
                      </a:r>
                      <a:r>
                        <a:rPr lang="en-US" altLang="ko-KR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altLang="ko-KR" sz="2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99.3</a:t>
                      </a:r>
                      <a:endParaRPr lang="ko-K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247.8</a:t>
                      </a:r>
                      <a:endParaRPr lang="ko-KR" sz="2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4392" marR="5439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78765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9EDE6AF4-A5CA-40E3-A595-A1C411433B97}"/>
              </a:ext>
            </a:extLst>
          </p:cNvPr>
          <p:cNvSpPr txBox="1"/>
          <p:nvPr/>
        </p:nvSpPr>
        <p:spPr>
          <a:xfrm>
            <a:off x="15480000" y="33552000"/>
            <a:ext cx="91905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I. Comparison between proposed and conventional architecture</a:t>
            </a:r>
            <a:endParaRPr lang="ko-KR" altLang="en-US" sz="36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739E4CA-F171-4B84-824A-55F9B8C3C97E}"/>
              </a:ext>
            </a:extLst>
          </p:cNvPr>
          <p:cNvSpPr txBox="1"/>
          <p:nvPr/>
        </p:nvSpPr>
        <p:spPr>
          <a:xfrm>
            <a:off x="360000" y="34776000"/>
            <a:ext cx="131336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000" indent="-576000">
              <a:buFont typeface="Wingdings" panose="05000000000000000000" pitchFamily="2" charset="2"/>
              <a:buChar char="§"/>
            </a:pPr>
            <a:r>
              <a:rPr lang="en-US" altLang="ko-KR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IV_register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 increases by 1 after each AES runtime</a:t>
            </a:r>
          </a:p>
          <a:p>
            <a:pPr marL="576000" indent="-576000">
              <a:buFont typeface="Wingdings" panose="05000000000000000000" pitchFamily="2" charset="2"/>
              <a:buChar char="§"/>
            </a:pPr>
            <a:r>
              <a:rPr lang="en-US" altLang="ko-KR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 = 3 in this case</a:t>
            </a:r>
          </a:p>
          <a:p>
            <a:pPr marL="576000" indent="-576000">
              <a:buFont typeface="Wingdings" panose="05000000000000000000" pitchFamily="2" charset="2"/>
              <a:buChar char="§"/>
            </a:pPr>
            <a:r>
              <a:rPr lang="en-US" altLang="ko-KR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Sel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 = 0 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Data_finish</a:t>
            </a:r>
            <a:r>
              <a:rPr lang="en-US" altLang="ko-KR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stored in </a:t>
            </a:r>
            <a:r>
              <a:rPr lang="en-US" altLang="ko-KR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Tem</a:t>
            </a:r>
            <a:r>
              <a:rPr lang="en-US" altLang="ko-KR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. register</a:t>
            </a:r>
          </a:p>
          <a:p>
            <a:pPr marL="576000" indent="-576000">
              <a:buFont typeface="Wingdings" panose="05000000000000000000" pitchFamily="2" charset="2"/>
              <a:buChar char="§"/>
            </a:pPr>
            <a:r>
              <a:rPr lang="en-US" altLang="ko-KR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Sel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Data_finish</a:t>
            </a:r>
            <a:r>
              <a:rPr lang="en-US" altLang="ko-KR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stored in </a:t>
            </a:r>
            <a:r>
              <a:rPr lang="en-US" altLang="ko-KR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Out register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6054358-5A92-A4F1-F5BA-C020CB40784F}"/>
              </a:ext>
            </a:extLst>
          </p:cNvPr>
          <p:cNvSpPr txBox="1"/>
          <p:nvPr/>
        </p:nvSpPr>
        <p:spPr>
          <a:xfrm>
            <a:off x="360000" y="24660000"/>
            <a:ext cx="144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2. Conventional CTR-DRBG architecture utilizing 256-bit AES</a:t>
            </a:r>
            <a:endParaRPr lang="ko-KR" altLang="en-US" sz="36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9457AC1-374D-D90B-893A-648AE78909CE}"/>
              </a:ext>
            </a:extLst>
          </p:cNvPr>
          <p:cNvSpPr txBox="1"/>
          <p:nvPr/>
        </p:nvSpPr>
        <p:spPr>
          <a:xfrm>
            <a:off x="15480000" y="21240000"/>
            <a:ext cx="144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3. Proposed CTR-DRBG architecture utilizing 256-bit AES</a:t>
            </a:r>
            <a:endParaRPr lang="ko-KR" altLang="en-US" sz="36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그림 45">
            <a:extLst>
              <a:ext uri="{FF2B5EF4-FFF2-40B4-BE49-F238E27FC236}">
                <a16:creationId xmlns:a16="http://schemas.microsoft.com/office/drawing/2014/main" id="{4B0C7CF5-20FA-6909-8317-AD75D101F0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92086" y="3600000"/>
            <a:ext cx="2880000" cy="2798411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176143E-1F17-A36B-BD69-A7BE283A283E}"/>
              </a:ext>
            </a:extLst>
          </p:cNvPr>
          <p:cNvSpPr txBox="1"/>
          <p:nvPr/>
        </p:nvSpPr>
        <p:spPr>
          <a:xfrm>
            <a:off x="15480000" y="34776000"/>
            <a:ext cx="13977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000" indent="-576000"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Power consumption of approximately 99.3mW    </a:t>
            </a:r>
          </a:p>
          <a:p>
            <a:pPr marL="1152000" indent="-576000">
              <a:buFont typeface="Wingdings" panose="05000000000000000000" pitchFamily="2" charset="2"/>
              <a:buChar char="è"/>
            </a:pPr>
            <a:r>
              <a:rPr lang="en-US" altLang="ko-K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times smaller than the conventional design</a:t>
            </a:r>
          </a:p>
          <a:p>
            <a:pPr marL="576000" indent="-576000"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Area occupation at only 64,829 GEs</a:t>
            </a:r>
          </a:p>
          <a:p>
            <a:pPr marL="1152000" indent="-576000">
              <a:buFont typeface="Wingdings" panose="05000000000000000000" pitchFamily="2" charset="2"/>
              <a:buChar char="è"/>
            </a:pPr>
            <a:r>
              <a:rPr lang="en-US" altLang="ko-K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and half times smaller than the conventional design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0A8E26-34ED-3D70-D9FC-F8D6DD5B9F79}"/>
              </a:ext>
            </a:extLst>
          </p:cNvPr>
          <p:cNvSpPr txBox="1"/>
          <p:nvPr/>
        </p:nvSpPr>
        <p:spPr>
          <a:xfrm>
            <a:off x="360000" y="38412000"/>
            <a:ext cx="29160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000" indent="-576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A compact hardware architecture of CTR-DRBG is proposed by employing a feedback method, which significantly reduces hardware requirements to only a single instance of the AES block for implementation</a:t>
            </a:r>
          </a:p>
          <a:p>
            <a:pPr marL="576000" indent="-576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Area occupation is </a:t>
            </a:r>
            <a:r>
              <a:rPr lang="en-US" altLang="ko-K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by two and half times 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compared to the conventional architecture</a:t>
            </a:r>
          </a:p>
          <a:p>
            <a:pPr marL="576000" indent="-576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Power consumption is </a:t>
            </a:r>
            <a:r>
              <a:rPr lang="en-US" altLang="ko-K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by more than two times 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compared to the conventional architecture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A31FAFA-7F65-EEA7-CCAD-E454F1DD5F16}"/>
              </a:ext>
            </a:extLst>
          </p:cNvPr>
          <p:cNvSpPr txBox="1"/>
          <p:nvPr/>
        </p:nvSpPr>
        <p:spPr>
          <a:xfrm>
            <a:off x="360000" y="25596000"/>
            <a:ext cx="14400000" cy="12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000" indent="-576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two 256-bit AES blocks </a:t>
            </a: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to generate the DRBG out </a:t>
            </a:r>
          </a:p>
          <a:p>
            <a:pPr marL="576000" indent="-576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  <a:t>Two 256-bit AES blocks </a:t>
            </a:r>
            <a:r>
              <a:rPr lang="en-US" altLang="ko-K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 operate simultaneously</a:t>
            </a:r>
            <a:r>
              <a:rPr lang="en-US" altLang="ko-K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5CCC06C9-C685-AAF6-66D4-2F5A9E33610F}"/>
              </a:ext>
            </a:extLst>
          </p:cNvPr>
          <p:cNvSpPr txBox="1"/>
          <p:nvPr/>
        </p:nvSpPr>
        <p:spPr>
          <a:xfrm>
            <a:off x="15480000" y="13464000"/>
            <a:ext cx="14777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1. The standard recommendation in NIST SP800-90C for TRNG </a:t>
            </a:r>
            <a:endParaRPr lang="ko-KR" altLang="en-US" sz="36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1" name="Picture 140">
            <a:extLst>
              <a:ext uri="{FF2B5EF4-FFF2-40B4-BE49-F238E27FC236}">
                <a16:creationId xmlns:a16="http://schemas.microsoft.com/office/drawing/2014/main" id="{2AA2EB61-62D7-205E-D1B1-26C50FC7FE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04000" y="8640000"/>
            <a:ext cx="14191059" cy="5040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9D78E21-3813-7BDA-2819-39678E4D4A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80000" y="15768000"/>
            <a:ext cx="14722853" cy="5364000"/>
          </a:xfrm>
          <a:prstGeom prst="rect">
            <a:avLst/>
          </a:prstGeom>
        </p:spPr>
      </p:pic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72108B03-2280-98F7-2A7D-52863486A008}"/>
              </a:ext>
            </a:extLst>
          </p:cNvPr>
          <p:cNvSpPr/>
          <p:nvPr/>
        </p:nvSpPr>
        <p:spPr>
          <a:xfrm>
            <a:off x="72000" y="7550212"/>
            <a:ext cx="11520000" cy="900000"/>
          </a:xfrm>
          <a:prstGeom prst="round1Rect">
            <a:avLst>
              <a:gd name="adj" fmla="val 47711"/>
            </a:avLst>
          </a:prstGeom>
          <a:solidFill>
            <a:srgbClr val="102A49"/>
          </a:solidFill>
          <a:ln w="63500">
            <a:solidFill>
              <a:srgbClr val="10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A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2CDB670-1A86-A7B5-70ED-51ACF0105F79}"/>
              </a:ext>
            </a:extLst>
          </p:cNvPr>
          <p:cNvGrpSpPr/>
          <p:nvPr/>
        </p:nvGrpSpPr>
        <p:grpSpPr>
          <a:xfrm>
            <a:off x="72000" y="8748000"/>
            <a:ext cx="604548" cy="326574"/>
            <a:chOff x="72000" y="8748000"/>
            <a:chExt cx="604548" cy="326574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45FC808-256D-730F-A869-5B36F80329E9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BA34F98-8644-5D9D-E07F-892970C5BBF3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FABDAC1-989B-7D89-CA1D-5A994A1FCD03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D039FB4-5273-009C-91A4-00E621CA7335}"/>
              </a:ext>
            </a:extLst>
          </p:cNvPr>
          <p:cNvGrpSpPr/>
          <p:nvPr/>
        </p:nvGrpSpPr>
        <p:grpSpPr>
          <a:xfrm>
            <a:off x="72000" y="9972000"/>
            <a:ext cx="604548" cy="326574"/>
            <a:chOff x="72000" y="8748000"/>
            <a:chExt cx="604548" cy="326574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00C3B5F1-9ACF-9DE7-16A0-A93082EAD92C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6A8D5FEC-B30D-D3AB-80BD-BB371CA888CD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5516E58-E910-1413-D304-875D6AD7B9A4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666066E-AC7D-D06F-70AA-66E9B1B8AE57}"/>
              </a:ext>
            </a:extLst>
          </p:cNvPr>
          <p:cNvGrpSpPr/>
          <p:nvPr/>
        </p:nvGrpSpPr>
        <p:grpSpPr>
          <a:xfrm>
            <a:off x="72000" y="11268000"/>
            <a:ext cx="604548" cy="326574"/>
            <a:chOff x="72000" y="8748000"/>
            <a:chExt cx="604548" cy="326574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9DB5D3A-5CCE-6B5E-EE64-C104BFEFBBC0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8DAFEF7-4CCC-1D9C-E52D-818DFBD697CB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48168B61-1E63-8649-0059-80309AA5AEC8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B7F7AAA-D290-709F-7943-E3C018BD9D08}"/>
              </a:ext>
            </a:extLst>
          </p:cNvPr>
          <p:cNvGrpSpPr/>
          <p:nvPr/>
        </p:nvGrpSpPr>
        <p:grpSpPr>
          <a:xfrm>
            <a:off x="72000" y="13032000"/>
            <a:ext cx="604548" cy="326574"/>
            <a:chOff x="72000" y="8748000"/>
            <a:chExt cx="604548" cy="326574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5F85FD1D-AD95-F581-0498-B4C2B31354B4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101FBD14-DD94-FB50-97A2-57474B7B0D79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C64E90B-6665-F5F9-A75B-EDC2FBE0D957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30828B1-461A-9596-0B76-E1192A2123ED}"/>
              </a:ext>
            </a:extLst>
          </p:cNvPr>
          <p:cNvGrpSpPr/>
          <p:nvPr/>
        </p:nvGrpSpPr>
        <p:grpSpPr>
          <a:xfrm>
            <a:off x="72000" y="25704000"/>
            <a:ext cx="604548" cy="326574"/>
            <a:chOff x="72000" y="8748000"/>
            <a:chExt cx="604548" cy="326574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78A192C7-E211-47B1-E359-3D65E9C0A826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22C3B1A-555E-4DF8-719B-8739C00320AC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1D4A1605-4D4D-636A-3953-B1DE20AA4666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40ECE02-BBB5-2B39-D152-B66E6256ACD5}"/>
              </a:ext>
            </a:extLst>
          </p:cNvPr>
          <p:cNvGrpSpPr/>
          <p:nvPr/>
        </p:nvGrpSpPr>
        <p:grpSpPr>
          <a:xfrm>
            <a:off x="72000" y="26316000"/>
            <a:ext cx="604548" cy="326574"/>
            <a:chOff x="72000" y="8748000"/>
            <a:chExt cx="604548" cy="326574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59967465-518C-8F59-9F35-FE975AA90750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BD211036-8014-C80E-3AE5-7B96E29BE7B6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56C145E-D322-FC98-3EA5-28070BBBA623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770392DD-DAFC-678F-7290-132573EDCB7F}"/>
              </a:ext>
            </a:extLst>
          </p:cNvPr>
          <p:cNvGrpSpPr/>
          <p:nvPr/>
        </p:nvGrpSpPr>
        <p:grpSpPr>
          <a:xfrm>
            <a:off x="15156000" y="22212000"/>
            <a:ext cx="604548" cy="326574"/>
            <a:chOff x="72000" y="8748000"/>
            <a:chExt cx="604548" cy="326574"/>
          </a:xfrm>
        </p:grpSpPr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E50062F5-4111-FB21-7B39-C198D8F36EC0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19099764-240B-AAAF-9DF1-CEC81A1121CF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6DD9612B-B3B6-542F-D267-685F3A29AA5B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837C941F-86F7-BADF-6ACE-D5A72E576EF9}"/>
              </a:ext>
            </a:extLst>
          </p:cNvPr>
          <p:cNvGrpSpPr/>
          <p:nvPr/>
        </p:nvGrpSpPr>
        <p:grpSpPr>
          <a:xfrm>
            <a:off x="15156000" y="22824000"/>
            <a:ext cx="604548" cy="326574"/>
            <a:chOff x="72000" y="8748000"/>
            <a:chExt cx="604548" cy="326574"/>
          </a:xfrm>
        </p:grpSpPr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70EDF96A-7504-2E20-058F-2F883F4DCA6F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4677D3D0-971B-285A-0222-50FD6C6AFB08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0B375802-0C9A-9DAB-0D38-AC91852CDDD8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3B781EC3-44BE-8DF2-60EC-CE5B31CE5E52}"/>
              </a:ext>
            </a:extLst>
          </p:cNvPr>
          <p:cNvGrpSpPr/>
          <p:nvPr/>
        </p:nvGrpSpPr>
        <p:grpSpPr>
          <a:xfrm>
            <a:off x="15156000" y="23436000"/>
            <a:ext cx="604548" cy="326574"/>
            <a:chOff x="72000" y="8748000"/>
            <a:chExt cx="604548" cy="326574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09BEACB-4E72-DC69-BB17-A2A031228913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5F696028-7FB0-0D43-434A-30F6C20B5049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84ECD518-0269-C327-CA88-EF9558E574D1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476EBE5E-14B0-8AAE-B5E3-56BF497A0B11}"/>
              </a:ext>
            </a:extLst>
          </p:cNvPr>
          <p:cNvGrpSpPr/>
          <p:nvPr/>
        </p:nvGrpSpPr>
        <p:grpSpPr>
          <a:xfrm>
            <a:off x="15156000" y="24624000"/>
            <a:ext cx="604548" cy="326574"/>
            <a:chOff x="72000" y="8748000"/>
            <a:chExt cx="604548" cy="326574"/>
          </a:xfrm>
        </p:grpSpPr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92B28744-B147-6D31-F47B-8AE9B34DB741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AF9E5C98-82D2-4FEE-D141-AAB615A94E0C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F322EEDA-9D78-913B-2C5D-2EFB7D2A5FC6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E90F799D-FEF4-9E45-5CAC-EEE780DB4432}"/>
              </a:ext>
            </a:extLst>
          </p:cNvPr>
          <p:cNvGrpSpPr/>
          <p:nvPr/>
        </p:nvGrpSpPr>
        <p:grpSpPr>
          <a:xfrm>
            <a:off x="15156000" y="25812000"/>
            <a:ext cx="604548" cy="326574"/>
            <a:chOff x="72000" y="8748000"/>
            <a:chExt cx="604548" cy="326574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FE6E1064-8B4B-1305-210E-E03926E82861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B297F295-7DCC-52B0-C2BD-DBA8BD1EE241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9A29B8F5-96BC-CAB0-C9BE-731C5383C39D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7" name="Rectangle: Single Corner Rounded 116">
            <a:extLst>
              <a:ext uri="{FF2B5EF4-FFF2-40B4-BE49-F238E27FC236}">
                <a16:creationId xmlns:a16="http://schemas.microsoft.com/office/drawing/2014/main" id="{4294479A-ABDD-19F9-0689-18D437D4DB6A}"/>
              </a:ext>
            </a:extLst>
          </p:cNvPr>
          <p:cNvSpPr/>
          <p:nvPr/>
        </p:nvSpPr>
        <p:spPr>
          <a:xfrm>
            <a:off x="15120000" y="27190666"/>
            <a:ext cx="11520000" cy="900000"/>
          </a:xfrm>
          <a:prstGeom prst="round1Rect">
            <a:avLst>
              <a:gd name="adj" fmla="val 47711"/>
            </a:avLst>
          </a:prstGeom>
          <a:solidFill>
            <a:srgbClr val="102A49"/>
          </a:solidFill>
          <a:ln w="63500">
            <a:solidFill>
              <a:srgbClr val="10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/>
            <a:r>
              <a:rPr lang="en-US" altLang="zh-CN" sz="4800" b="1" spc="-100" dirty="0">
                <a:solidFill>
                  <a:schemeClr val="bg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Synthesized Results</a:t>
            </a:r>
            <a:endParaRPr lang="en-A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Rectangle: Single Corner Rounded 118">
            <a:extLst>
              <a:ext uri="{FF2B5EF4-FFF2-40B4-BE49-F238E27FC236}">
                <a16:creationId xmlns:a16="http://schemas.microsoft.com/office/drawing/2014/main" id="{C556155E-B8A8-3FE7-0C48-DF9B8AA99C06}"/>
              </a:ext>
            </a:extLst>
          </p:cNvPr>
          <p:cNvSpPr/>
          <p:nvPr/>
        </p:nvSpPr>
        <p:spPr>
          <a:xfrm>
            <a:off x="72000" y="27215999"/>
            <a:ext cx="11520000" cy="900000"/>
          </a:xfrm>
          <a:prstGeom prst="round1Rect">
            <a:avLst>
              <a:gd name="adj" fmla="val 47711"/>
            </a:avLst>
          </a:prstGeom>
          <a:solidFill>
            <a:srgbClr val="102A49"/>
          </a:solidFill>
          <a:ln w="63500">
            <a:solidFill>
              <a:srgbClr val="102A4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/>
            <a:r>
              <a:rPr lang="en-US" altLang="zh-CN" sz="4800" b="1" spc="-100" dirty="0">
                <a:solidFill>
                  <a:schemeClr val="bg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Algorithm Description and Verification</a:t>
            </a:r>
            <a:endParaRPr lang="en-A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D452CE18-0E83-8878-2527-C10A063968E5}"/>
              </a:ext>
            </a:extLst>
          </p:cNvPr>
          <p:cNvGrpSpPr/>
          <p:nvPr/>
        </p:nvGrpSpPr>
        <p:grpSpPr>
          <a:xfrm>
            <a:off x="15156000" y="34848000"/>
            <a:ext cx="604548" cy="326574"/>
            <a:chOff x="72000" y="8748000"/>
            <a:chExt cx="604548" cy="326574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1928ACF-72D6-49D5-DA34-D51E1511135D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B6AEC46D-3DE5-A4A6-7029-0A679746955C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23D42EB9-7955-FD2F-74F4-5F00AA1FFDAA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2C7FD2A1-1EFA-5DF9-B7BC-E3A962EA9029}"/>
              </a:ext>
            </a:extLst>
          </p:cNvPr>
          <p:cNvGrpSpPr/>
          <p:nvPr/>
        </p:nvGrpSpPr>
        <p:grpSpPr>
          <a:xfrm>
            <a:off x="15156000" y="35928506"/>
            <a:ext cx="604548" cy="326574"/>
            <a:chOff x="72000" y="8748000"/>
            <a:chExt cx="604548" cy="326574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0566C20-D8DE-B222-EB1B-37EC872E72D9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47F642D1-0A99-089C-3745-AC6E8732C7B5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C7CD8DAA-ADD5-AAE6-3BF3-9A2A265B400A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184F6E1B-5258-EA01-2D6F-D8E87B6AF2F6}"/>
              </a:ext>
            </a:extLst>
          </p:cNvPr>
          <p:cNvGrpSpPr/>
          <p:nvPr/>
        </p:nvGrpSpPr>
        <p:grpSpPr>
          <a:xfrm>
            <a:off x="72000" y="34884000"/>
            <a:ext cx="604548" cy="326574"/>
            <a:chOff x="72000" y="8748000"/>
            <a:chExt cx="604548" cy="326574"/>
          </a:xfrm>
        </p:grpSpPr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7532698B-5905-5636-2C5D-305609A77EDD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022EB2E3-70D9-8F0C-75DA-2841AD9F35A8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7651E525-B381-6229-3B5D-F561CA046E75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865198E2-3EAE-1A1B-6950-E60C3890D246}"/>
              </a:ext>
            </a:extLst>
          </p:cNvPr>
          <p:cNvGrpSpPr/>
          <p:nvPr/>
        </p:nvGrpSpPr>
        <p:grpSpPr>
          <a:xfrm>
            <a:off x="72000" y="35425431"/>
            <a:ext cx="604548" cy="326574"/>
            <a:chOff x="72000" y="8748000"/>
            <a:chExt cx="604548" cy="326574"/>
          </a:xfrm>
        </p:grpSpPr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C66D8129-0EF8-8AFE-1CC7-8E34687204F5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A631483A-2095-81DD-D9BE-89DF0B39E5B5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4D5487F5-017E-0191-7A30-F2CBCAA41B9D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D51C8FFE-57B8-3036-8F75-C526A971426F}"/>
              </a:ext>
            </a:extLst>
          </p:cNvPr>
          <p:cNvGrpSpPr/>
          <p:nvPr/>
        </p:nvGrpSpPr>
        <p:grpSpPr>
          <a:xfrm>
            <a:off x="72000" y="35964000"/>
            <a:ext cx="604548" cy="326574"/>
            <a:chOff x="72000" y="8748000"/>
            <a:chExt cx="604548" cy="326574"/>
          </a:xfrm>
        </p:grpSpPr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D0F720A6-942A-B99E-C63E-DCDE1D42541F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71655652-D57D-F8B5-BEBA-52722E523266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7DC39622-FAF7-6940-4046-15E944E14BD0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0321AE59-6031-AD15-98ED-AEE9F42F0F90}"/>
              </a:ext>
            </a:extLst>
          </p:cNvPr>
          <p:cNvGrpSpPr/>
          <p:nvPr/>
        </p:nvGrpSpPr>
        <p:grpSpPr>
          <a:xfrm>
            <a:off x="72000" y="36504000"/>
            <a:ext cx="604548" cy="326574"/>
            <a:chOff x="72000" y="8748000"/>
            <a:chExt cx="604548" cy="326574"/>
          </a:xfrm>
        </p:grpSpPr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4E7FA059-73E0-ECB7-AFE2-1515A6359D21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92A7A55B-50FD-C24E-B572-C79A56429DCC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9F1BE87F-BD5F-F085-0F17-0319582400ED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221598BE-AC11-96C4-34FF-CC6536EC4AE6}"/>
              </a:ext>
            </a:extLst>
          </p:cNvPr>
          <p:cNvGrpSpPr/>
          <p:nvPr/>
        </p:nvGrpSpPr>
        <p:grpSpPr>
          <a:xfrm>
            <a:off x="72000" y="38484000"/>
            <a:ext cx="604548" cy="326574"/>
            <a:chOff x="72000" y="8748000"/>
            <a:chExt cx="604548" cy="326574"/>
          </a:xfrm>
        </p:grpSpPr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28636C1E-7DEB-CF0A-728F-DDC601D4E418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AC0F7435-51B8-7D3A-0C8C-EB4F1C128E6A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DF79DA78-22E6-BF17-C8F6-FFB098C4EE67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CD9CDB0D-B35E-6005-C1AE-92EDF4E7826A}"/>
              </a:ext>
            </a:extLst>
          </p:cNvPr>
          <p:cNvGrpSpPr/>
          <p:nvPr/>
        </p:nvGrpSpPr>
        <p:grpSpPr>
          <a:xfrm>
            <a:off x="72000" y="39708000"/>
            <a:ext cx="604548" cy="326574"/>
            <a:chOff x="72000" y="8748000"/>
            <a:chExt cx="604548" cy="326574"/>
          </a:xfrm>
        </p:grpSpPr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54D2786C-E8D1-EC15-CCB6-2E47CC1AF0BA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18D1ED97-0DE4-725D-485A-017B11EFA0D6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EE6E6A04-1E54-F2C8-7D7C-5C4DA3FD919C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5CF13173-4513-D864-EA13-5DCD04174E7A}"/>
              </a:ext>
            </a:extLst>
          </p:cNvPr>
          <p:cNvGrpSpPr/>
          <p:nvPr/>
        </p:nvGrpSpPr>
        <p:grpSpPr>
          <a:xfrm>
            <a:off x="72000" y="40320000"/>
            <a:ext cx="604548" cy="326574"/>
            <a:chOff x="72000" y="8748000"/>
            <a:chExt cx="604548" cy="326574"/>
          </a:xfrm>
        </p:grpSpPr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7693B61C-0A45-9759-220E-43822AE904E0}"/>
                </a:ext>
              </a:extLst>
            </p:cNvPr>
            <p:cNvCxnSpPr>
              <a:cxnSpLocks/>
            </p:cNvCxnSpPr>
            <p:nvPr/>
          </p:nvCxnSpPr>
          <p:spPr>
            <a:xfrm>
              <a:off x="360000" y="8748000"/>
              <a:ext cx="173617" cy="151724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F6572379-CCE2-DB51-0ABB-C38304A5907C}"/>
                </a:ext>
              </a:extLst>
            </p:cNvPr>
            <p:cNvSpPr/>
            <p:nvPr/>
          </p:nvSpPr>
          <p:spPr>
            <a:xfrm>
              <a:off x="496548" y="8894574"/>
              <a:ext cx="180000" cy="180000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102A4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S"/>
            </a:p>
          </p:txBody>
        </p: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BF2CB72C-CF5D-4BF5-7F8A-FE76E6897438}"/>
                </a:ext>
              </a:extLst>
            </p:cNvPr>
            <p:cNvCxnSpPr>
              <a:cxnSpLocks/>
            </p:cNvCxnSpPr>
            <p:nvPr/>
          </p:nvCxnSpPr>
          <p:spPr>
            <a:xfrm>
              <a:off x="72000" y="8757524"/>
              <a:ext cx="306619" cy="0"/>
            </a:xfrm>
            <a:prstGeom prst="line">
              <a:avLst/>
            </a:prstGeom>
            <a:ln w="63500">
              <a:solidFill>
                <a:srgbClr val="102A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E65F77E-B9F7-2C42-857A-177071B235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0000" y="15768000"/>
            <a:ext cx="14590373" cy="878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B16553-3558-C263-2DC5-ABAE2D75D2A4}"/>
              </a:ext>
            </a:extLst>
          </p:cNvPr>
          <p:cNvSpPr txBox="1"/>
          <p:nvPr/>
        </p:nvSpPr>
        <p:spPr>
          <a:xfrm>
            <a:off x="24678" y="41055411"/>
            <a:ext cx="22987722" cy="1754326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lang="en-US" altLang="ko-KR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  <a:p>
            <a:pPr marL="576000" indent="-576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This research was supported by Mid-Career Researcher Program through the National Research Foundation of Korea (NRF) funded by the MSIT(Ministry of Science and ICT) (NRF- 2021R1A2C2005258).</a:t>
            </a:r>
          </a:p>
          <a:p>
            <a:pPr marL="576000" indent="-576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This work was supported by Innovative Human Resource Development for Local Intellectualization program through the Institute of Information &amp; Communications Technology Planning &amp; Evaluation(IITP) grant funded by the Korea government(MSIT)(IITP-2024-2020-0-01462).</a:t>
            </a:r>
          </a:p>
          <a:p>
            <a:pPr marL="576000" indent="-576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The chip fabrication and EDA tool were supported by the IC Design Education Center(IDEC), Korea.</a:t>
            </a:r>
            <a:endParaRPr lang="ko-KR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D47709D-EAB8-7C6F-9334-1FD05DDF10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452000" y="28404000"/>
            <a:ext cx="4376172" cy="4932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4651F6A-331A-9199-3228-2F5FE602FE5B}"/>
              </a:ext>
            </a:extLst>
          </p:cNvPr>
          <p:cNvSpPr txBox="1"/>
          <p:nvPr/>
        </p:nvSpPr>
        <p:spPr>
          <a:xfrm>
            <a:off x="25444404" y="33552000"/>
            <a:ext cx="4376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6. FPGA Implementation</a:t>
            </a:r>
            <a:endParaRPr lang="ko-KR" altLang="en-US" sz="36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264B3E-672B-E8B1-43E6-B17BEC073313}"/>
              </a:ext>
            </a:extLst>
          </p:cNvPr>
          <p:cNvSpPr txBox="1"/>
          <p:nvPr/>
        </p:nvSpPr>
        <p:spPr>
          <a:xfrm>
            <a:off x="7704000" y="33552000"/>
            <a:ext cx="7002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Fig. 5. Functional Verification</a:t>
            </a:r>
            <a:endParaRPr lang="ko-KR" altLang="en-US" sz="36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672542B8-C04E-08F7-3B0A-4CFAC239D8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000" y="28368000"/>
            <a:ext cx="7308000" cy="5070438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9E48D1B7-ABCF-CD2E-481F-FE3BEB3835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04000" y="28404000"/>
            <a:ext cx="6984000" cy="48862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7BB59F-A362-AD69-2A83-0B5FF81EA71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784000" y="6696000"/>
            <a:ext cx="1440000" cy="143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648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15686</TotalTime>
  <Words>519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테마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PHAM VAN KHANH</cp:lastModifiedBy>
  <cp:revision>321</cp:revision>
  <cp:lastPrinted>2019-07-01T04:54:48Z</cp:lastPrinted>
  <dcterms:created xsi:type="dcterms:W3CDTF">2018-03-08T06:02:33Z</dcterms:created>
  <dcterms:modified xsi:type="dcterms:W3CDTF">2024-06-18T04:52:55Z</dcterms:modified>
</cp:coreProperties>
</file>